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0" r:id="rId5"/>
    <p:sldId id="259" r:id="rId6"/>
    <p:sldId id="260" r:id="rId7"/>
    <p:sldId id="261" r:id="rId8"/>
    <p:sldId id="262" r:id="rId9"/>
    <p:sldId id="263" r:id="rId10"/>
    <p:sldId id="264" r:id="rId11"/>
    <p:sldId id="265" r:id="rId12"/>
    <p:sldId id="266" r:id="rId13"/>
    <p:sldId id="267" r:id="rId14"/>
    <p:sldId id="271" r:id="rId15"/>
    <p:sldId id="268" r:id="rId16"/>
    <p:sldId id="269"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12/9/2020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95A8D-5149-4B36-ABC6-6D06694C6567}"/>
              </a:ext>
            </a:extLst>
          </p:cNvPr>
          <p:cNvSpPr>
            <a:spLocks noGrp="1"/>
          </p:cNvSpPr>
          <p:nvPr>
            <p:ph type="ctrTitle"/>
          </p:nvPr>
        </p:nvSpPr>
        <p:spPr/>
        <p:txBody>
          <a:bodyPr/>
          <a:lstStyle/>
          <a:p>
            <a:pPr algn="ctr"/>
            <a:r>
              <a:rPr lang="en-CA" sz="3200" dirty="0">
                <a:solidFill>
                  <a:schemeClr val="tx1">
                    <a:lumMod val="95000"/>
                    <a:lumOff val="5000"/>
                  </a:schemeClr>
                </a:solidFill>
              </a:rPr>
              <a:t>Aged-Out Indigenous Children &amp; Youth from the Child Welfare System  </a:t>
            </a:r>
            <a:br>
              <a:rPr lang="en-CA" sz="3200" dirty="0">
                <a:solidFill>
                  <a:schemeClr val="tx1">
                    <a:lumMod val="95000"/>
                    <a:lumOff val="5000"/>
                  </a:schemeClr>
                </a:solidFill>
              </a:rPr>
            </a:br>
            <a:endParaRPr lang="en-CA" sz="3200" dirty="0">
              <a:solidFill>
                <a:schemeClr val="tx1">
                  <a:lumMod val="95000"/>
                  <a:lumOff val="5000"/>
                </a:schemeClr>
              </a:solidFill>
            </a:endParaRPr>
          </a:p>
        </p:txBody>
      </p:sp>
      <p:sp>
        <p:nvSpPr>
          <p:cNvPr id="3" name="Subtitle 2">
            <a:extLst>
              <a:ext uri="{FF2B5EF4-FFF2-40B4-BE49-F238E27FC236}">
                <a16:creationId xmlns:a16="http://schemas.microsoft.com/office/drawing/2014/main" id="{52A2454F-0E6C-48BA-AFAE-3B3789114A56}"/>
              </a:ext>
            </a:extLst>
          </p:cNvPr>
          <p:cNvSpPr>
            <a:spLocks noGrp="1"/>
          </p:cNvSpPr>
          <p:nvPr>
            <p:ph type="subTitle" idx="1"/>
          </p:nvPr>
        </p:nvSpPr>
        <p:spPr/>
        <p:txBody>
          <a:bodyPr/>
          <a:lstStyle/>
          <a:p>
            <a:pPr algn="ctr"/>
            <a:r>
              <a:rPr lang="en-CA" b="1" dirty="0"/>
              <a:t>SOWK 799: MAJOR PAPER</a:t>
            </a:r>
          </a:p>
          <a:p>
            <a:pPr algn="ctr"/>
            <a:r>
              <a:rPr lang="en-CA" b="1" dirty="0"/>
              <a:t>BY Kay Swakum James</a:t>
            </a:r>
          </a:p>
        </p:txBody>
      </p:sp>
    </p:spTree>
    <p:extLst>
      <p:ext uri="{BB962C8B-B14F-4D97-AF65-F5344CB8AC3E}">
        <p14:creationId xmlns:p14="http://schemas.microsoft.com/office/powerpoint/2010/main" val="3294459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48BC1-E287-425D-B73B-CEB5796AC251}"/>
              </a:ext>
            </a:extLst>
          </p:cNvPr>
          <p:cNvSpPr>
            <a:spLocks noGrp="1"/>
          </p:cNvSpPr>
          <p:nvPr>
            <p:ph type="title"/>
          </p:nvPr>
        </p:nvSpPr>
        <p:spPr/>
        <p:txBody>
          <a:bodyPr>
            <a:normAutofit fontScale="90000"/>
          </a:bodyPr>
          <a:lstStyle/>
          <a:p>
            <a:r>
              <a:rPr lang="en-CA" dirty="0">
                <a:solidFill>
                  <a:schemeClr val="tx1"/>
                </a:solidFill>
              </a:rPr>
              <a:t>WHAT SOCIAL WORKERS KNOW</a:t>
            </a:r>
            <a:br>
              <a:rPr lang="en-CA" dirty="0"/>
            </a:br>
            <a:br>
              <a:rPr lang="en-CA" dirty="0"/>
            </a:br>
            <a:br>
              <a:rPr lang="en-CA" dirty="0"/>
            </a:br>
            <a:r>
              <a:rPr lang="en-CA" dirty="0">
                <a:solidFill>
                  <a:schemeClr val="tx1"/>
                </a:solidFill>
              </a:rPr>
              <a:t>Most social workers know that Indigenous parents and grandparents had attended Indian Residential Schools. After all, it was the Canadian Association of Social Workers and the Canadian Welfare Council that persuaded the colonial government that “Indian children were neglected deserved the same care as white children.” </a:t>
            </a:r>
          </a:p>
        </p:txBody>
      </p:sp>
    </p:spTree>
    <p:extLst>
      <p:ext uri="{BB962C8B-B14F-4D97-AF65-F5344CB8AC3E}">
        <p14:creationId xmlns:p14="http://schemas.microsoft.com/office/powerpoint/2010/main" val="280210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96F73-C4AD-4716-A396-EA754A10D0CE}"/>
              </a:ext>
            </a:extLst>
          </p:cNvPr>
          <p:cNvSpPr>
            <a:spLocks noGrp="1"/>
          </p:cNvSpPr>
          <p:nvPr>
            <p:ph type="title"/>
          </p:nvPr>
        </p:nvSpPr>
        <p:spPr/>
        <p:txBody>
          <a:bodyPr/>
          <a:lstStyle/>
          <a:p>
            <a:r>
              <a:rPr lang="en-CA" dirty="0">
                <a:solidFill>
                  <a:schemeClr val="tx1"/>
                </a:solidFill>
              </a:rPr>
              <a:t>Gaps about Indigenous Youth</a:t>
            </a:r>
          </a:p>
        </p:txBody>
      </p:sp>
      <p:sp>
        <p:nvSpPr>
          <p:cNvPr id="3" name="Content Placeholder 2">
            <a:extLst>
              <a:ext uri="{FF2B5EF4-FFF2-40B4-BE49-F238E27FC236}">
                <a16:creationId xmlns:a16="http://schemas.microsoft.com/office/drawing/2014/main" id="{A98B73BF-DA7B-4A1F-92A9-92FC193D599F}"/>
              </a:ext>
            </a:extLst>
          </p:cNvPr>
          <p:cNvSpPr>
            <a:spLocks noGrp="1"/>
          </p:cNvSpPr>
          <p:nvPr>
            <p:ph sz="half" idx="1"/>
          </p:nvPr>
        </p:nvSpPr>
        <p:spPr/>
        <p:txBody>
          <a:bodyPr>
            <a:normAutofit/>
          </a:bodyPr>
          <a:lstStyle/>
          <a:p>
            <a:r>
              <a:rPr lang="en-CA" sz="2000" dirty="0"/>
              <a:t>The Child Welfare System makes structural decisions without consultation to the biological Indigenous parents or the Indian Bands. This is regarding adoption or placements of where the children are placed. Some adopted Indigenous children are sometimes never heard of again later in life.</a:t>
            </a:r>
          </a:p>
        </p:txBody>
      </p:sp>
      <p:sp>
        <p:nvSpPr>
          <p:cNvPr id="4" name="Content Placeholder 3">
            <a:extLst>
              <a:ext uri="{FF2B5EF4-FFF2-40B4-BE49-F238E27FC236}">
                <a16:creationId xmlns:a16="http://schemas.microsoft.com/office/drawing/2014/main" id="{203044AB-6837-40C5-9640-4688F8982612}"/>
              </a:ext>
            </a:extLst>
          </p:cNvPr>
          <p:cNvSpPr>
            <a:spLocks noGrp="1"/>
          </p:cNvSpPr>
          <p:nvPr>
            <p:ph sz="half" idx="2"/>
          </p:nvPr>
        </p:nvSpPr>
        <p:spPr/>
        <p:txBody>
          <a:bodyPr/>
          <a:lstStyle/>
          <a:p>
            <a:r>
              <a:rPr lang="en-CA" sz="2000" dirty="0"/>
              <a:t>The adopted Indigenous children’s original names are changed. Therefore, they loss their status, don’t have a clue where to start in trying to locate their families.</a:t>
            </a:r>
          </a:p>
          <a:p>
            <a:endParaRPr lang="en-CA" dirty="0"/>
          </a:p>
        </p:txBody>
      </p:sp>
    </p:spTree>
    <p:extLst>
      <p:ext uri="{BB962C8B-B14F-4D97-AF65-F5344CB8AC3E}">
        <p14:creationId xmlns:p14="http://schemas.microsoft.com/office/powerpoint/2010/main" val="440873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9A4C7-F2EF-4094-828E-0D61ECD41BEF}"/>
              </a:ext>
            </a:extLst>
          </p:cNvPr>
          <p:cNvSpPr>
            <a:spLocks noGrp="1"/>
          </p:cNvSpPr>
          <p:nvPr>
            <p:ph type="title"/>
          </p:nvPr>
        </p:nvSpPr>
        <p:spPr/>
        <p:txBody>
          <a:bodyPr>
            <a:normAutofit fontScale="90000"/>
          </a:bodyPr>
          <a:lstStyle/>
          <a:p>
            <a:r>
              <a:rPr lang="en-CA" dirty="0">
                <a:solidFill>
                  <a:schemeClr val="tx1"/>
                </a:solidFill>
              </a:rPr>
              <a:t>Further research needed:</a:t>
            </a:r>
            <a:br>
              <a:rPr lang="en-CA" dirty="0">
                <a:solidFill>
                  <a:schemeClr val="tx1"/>
                </a:solidFill>
              </a:rPr>
            </a:br>
            <a:r>
              <a:rPr lang="en-CA" dirty="0">
                <a:solidFill>
                  <a:schemeClr val="tx1"/>
                </a:solidFill>
              </a:rPr>
              <a:t>Questions to ponder:</a:t>
            </a:r>
            <a:br>
              <a:rPr lang="en-CA" dirty="0">
                <a:solidFill>
                  <a:schemeClr val="tx1"/>
                </a:solidFill>
              </a:rPr>
            </a:br>
            <a:br>
              <a:rPr lang="en-CA" dirty="0">
                <a:solidFill>
                  <a:schemeClr val="tx1"/>
                </a:solidFill>
              </a:rPr>
            </a:br>
            <a:r>
              <a:rPr lang="en-CA" dirty="0">
                <a:solidFill>
                  <a:schemeClr val="tx1"/>
                </a:solidFill>
              </a:rPr>
              <a:t>Why is Indigenous homes not considered and recruited?</a:t>
            </a:r>
            <a:br>
              <a:rPr lang="en-CA" dirty="0">
                <a:solidFill>
                  <a:schemeClr val="tx1"/>
                </a:solidFill>
              </a:rPr>
            </a:br>
            <a:r>
              <a:rPr lang="en-CA" dirty="0">
                <a:solidFill>
                  <a:schemeClr val="tx1"/>
                </a:solidFill>
              </a:rPr>
              <a:t>Why is the age-old tradition of customary adoption not considered on Indian reserves?</a:t>
            </a:r>
            <a:br>
              <a:rPr lang="en-CA" dirty="0">
                <a:solidFill>
                  <a:schemeClr val="tx1"/>
                </a:solidFill>
              </a:rPr>
            </a:br>
            <a:br>
              <a:rPr lang="en-CA" dirty="0">
                <a:solidFill>
                  <a:schemeClr val="tx1"/>
                </a:solidFill>
              </a:rPr>
            </a:br>
            <a:r>
              <a:rPr lang="en-CA" dirty="0">
                <a:solidFill>
                  <a:schemeClr val="tx1"/>
                </a:solidFill>
              </a:rPr>
              <a:t>Why is First Nations Delegated Organizations underfunded?</a:t>
            </a:r>
            <a:br>
              <a:rPr lang="en-CA" dirty="0">
                <a:solidFill>
                  <a:schemeClr val="tx1"/>
                </a:solidFill>
              </a:rPr>
            </a:br>
            <a:r>
              <a:rPr lang="en-CA" dirty="0">
                <a:solidFill>
                  <a:schemeClr val="tx1"/>
                </a:solidFill>
              </a:rPr>
              <a:t>Why is history of Indian Res. Schools kept quiet from Indigenous children in care?</a:t>
            </a:r>
            <a:br>
              <a:rPr lang="en-CA" dirty="0">
                <a:solidFill>
                  <a:schemeClr val="tx1"/>
                </a:solidFill>
              </a:rPr>
            </a:br>
            <a:endParaRPr lang="en-CA" dirty="0">
              <a:solidFill>
                <a:schemeClr val="tx1"/>
              </a:solidFill>
            </a:endParaRPr>
          </a:p>
        </p:txBody>
      </p:sp>
    </p:spTree>
    <p:extLst>
      <p:ext uri="{BB962C8B-B14F-4D97-AF65-F5344CB8AC3E}">
        <p14:creationId xmlns:p14="http://schemas.microsoft.com/office/powerpoint/2010/main" val="1502257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E390C-FDA6-460A-9F90-60DEC2B73FEC}"/>
              </a:ext>
            </a:extLst>
          </p:cNvPr>
          <p:cNvSpPr>
            <a:spLocks noGrp="1"/>
          </p:cNvSpPr>
          <p:nvPr>
            <p:ph type="title"/>
          </p:nvPr>
        </p:nvSpPr>
        <p:spPr/>
        <p:txBody>
          <a:bodyPr/>
          <a:lstStyle/>
          <a:p>
            <a:r>
              <a:rPr lang="en-CA" dirty="0">
                <a:solidFill>
                  <a:schemeClr val="tx1"/>
                </a:solidFill>
              </a:rPr>
              <a:t>Reunification and Cultural Identity</a:t>
            </a:r>
          </a:p>
        </p:txBody>
      </p:sp>
      <p:sp>
        <p:nvSpPr>
          <p:cNvPr id="3" name="Content Placeholder 2">
            <a:extLst>
              <a:ext uri="{FF2B5EF4-FFF2-40B4-BE49-F238E27FC236}">
                <a16:creationId xmlns:a16="http://schemas.microsoft.com/office/drawing/2014/main" id="{43F0F249-6064-4CD3-9882-1808F32BBFB3}"/>
              </a:ext>
            </a:extLst>
          </p:cNvPr>
          <p:cNvSpPr>
            <a:spLocks noGrp="1"/>
          </p:cNvSpPr>
          <p:nvPr>
            <p:ph sz="half" idx="1"/>
          </p:nvPr>
        </p:nvSpPr>
        <p:spPr/>
        <p:txBody>
          <a:bodyPr>
            <a:noAutofit/>
          </a:bodyPr>
          <a:lstStyle/>
          <a:p>
            <a:r>
              <a:rPr lang="en-CA" sz="2000" dirty="0"/>
              <a:t>Many aged out Indigenous youth are searching for their roots  of their parents, siblings, and  communities.</a:t>
            </a:r>
          </a:p>
          <a:p>
            <a:r>
              <a:rPr lang="en-CA" sz="2000" dirty="0"/>
              <a:t>Youth need to be reconnected back to their communities to learn by doing activities such as fishing, hunting and gathering.</a:t>
            </a:r>
          </a:p>
          <a:p>
            <a:r>
              <a:rPr lang="en-CA" sz="2000" dirty="0"/>
              <a:t>They need to hear positive stuff how Indigenous people were sustainable using botany, astronomy, and ceremonies. </a:t>
            </a:r>
          </a:p>
        </p:txBody>
      </p:sp>
      <p:sp>
        <p:nvSpPr>
          <p:cNvPr id="4" name="Content Placeholder 3">
            <a:extLst>
              <a:ext uri="{FF2B5EF4-FFF2-40B4-BE49-F238E27FC236}">
                <a16:creationId xmlns:a16="http://schemas.microsoft.com/office/drawing/2014/main" id="{0FAEB252-6BED-4852-94DE-F8770BB9DB8A}"/>
              </a:ext>
            </a:extLst>
          </p:cNvPr>
          <p:cNvSpPr>
            <a:spLocks noGrp="1"/>
          </p:cNvSpPr>
          <p:nvPr>
            <p:ph sz="half" idx="2"/>
          </p:nvPr>
        </p:nvSpPr>
        <p:spPr/>
        <p:txBody>
          <a:bodyPr/>
          <a:lstStyle/>
          <a:p>
            <a:r>
              <a:rPr lang="en-CA" sz="2000" dirty="0"/>
              <a:t>Because aged out Indigenous youth did not speak their language, they felt alienated in their communities. Thus, end up moving back to urban cities where they are homeless, into substance abuse and lonely.</a:t>
            </a:r>
          </a:p>
          <a:p>
            <a:r>
              <a:rPr lang="en-CA" sz="2000" dirty="0"/>
              <a:t>They have identity issues and end up  in experimenting with drugs &amp; overdose, and some commit suicide.   </a:t>
            </a:r>
          </a:p>
          <a:p>
            <a:endParaRPr lang="en-CA" sz="2000" dirty="0"/>
          </a:p>
          <a:p>
            <a:endParaRPr lang="en-CA" dirty="0"/>
          </a:p>
        </p:txBody>
      </p:sp>
    </p:spTree>
    <p:extLst>
      <p:ext uri="{BB962C8B-B14F-4D97-AF65-F5344CB8AC3E}">
        <p14:creationId xmlns:p14="http://schemas.microsoft.com/office/powerpoint/2010/main" val="747026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35" name="Group 134">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36" name="Straight Connector 135">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8"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9"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0" name="Isosceles Triangle 139">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1"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2"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3"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4" name="Isosceles Triangle 143">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5" name="Isosceles Triangle 144">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pic>
        <p:nvPicPr>
          <p:cNvPr id="2050" name="Picture 2">
            <a:extLst>
              <a:ext uri="{FF2B5EF4-FFF2-40B4-BE49-F238E27FC236}">
                <a16:creationId xmlns:a16="http://schemas.microsoft.com/office/drawing/2014/main" id="{4A047197-1D5D-466C-93A2-499436F46BDF}"/>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4822" r="8069" b="-2"/>
          <a:stretch/>
        </p:blipFill>
        <p:spPr bwMode="auto">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5787AD0-2A93-4483-BED0-F18DD32A5024}"/>
              </a:ext>
            </a:extLst>
          </p:cNvPr>
          <p:cNvSpPr>
            <a:spLocks noGrp="1"/>
          </p:cNvSpPr>
          <p:nvPr>
            <p:ph type="title"/>
          </p:nvPr>
        </p:nvSpPr>
        <p:spPr>
          <a:xfrm>
            <a:off x="677333" y="609600"/>
            <a:ext cx="3851123" cy="1320800"/>
          </a:xfrm>
        </p:spPr>
        <p:txBody>
          <a:bodyPr vert="horz" lIns="91440" tIns="45720" rIns="91440" bIns="45720" rtlCol="0" anchor="t">
            <a:normAutofit/>
          </a:bodyPr>
          <a:lstStyle/>
          <a:p>
            <a:r>
              <a:rPr lang="en-US" sz="3600" dirty="0"/>
              <a:t>Dipnet fishing on the Fraser River</a:t>
            </a:r>
          </a:p>
        </p:txBody>
      </p:sp>
      <p:sp>
        <p:nvSpPr>
          <p:cNvPr id="4" name="Text Placeholder 3">
            <a:extLst>
              <a:ext uri="{FF2B5EF4-FFF2-40B4-BE49-F238E27FC236}">
                <a16:creationId xmlns:a16="http://schemas.microsoft.com/office/drawing/2014/main" id="{1D585507-DADC-4531-B254-78651B1765B2}"/>
              </a:ext>
            </a:extLst>
          </p:cNvPr>
          <p:cNvSpPr>
            <a:spLocks noGrp="1"/>
          </p:cNvSpPr>
          <p:nvPr>
            <p:ph type="body" sz="half" idx="2"/>
          </p:nvPr>
        </p:nvSpPr>
        <p:spPr>
          <a:xfrm>
            <a:off x="677334" y="2160589"/>
            <a:ext cx="3851122" cy="3880773"/>
          </a:xfrm>
        </p:spPr>
        <p:txBody>
          <a:bodyPr vert="horz" lIns="91440" tIns="45720" rIns="91440" bIns="45720" rtlCol="0">
            <a:normAutofit lnSpcReduction="10000"/>
          </a:bodyPr>
          <a:lstStyle/>
          <a:p>
            <a:pPr>
              <a:buFont typeface="Wingdings 3" charset="2"/>
              <a:buChar char=""/>
            </a:pPr>
            <a:r>
              <a:rPr lang="en-US" dirty="0"/>
              <a:t>Indigenous youth miss the experience of dipnet fishing and the preparation that goes with it.</a:t>
            </a:r>
          </a:p>
          <a:p>
            <a:pPr>
              <a:buFont typeface="Wingdings 3" charset="2"/>
              <a:buChar char=""/>
            </a:pPr>
            <a:r>
              <a:rPr lang="en-US" dirty="0"/>
              <a:t>The whole community gets together prepping for the year. Fish are wind dried, canned, smoked and traded with other distant Indigenous communities.</a:t>
            </a:r>
          </a:p>
          <a:p>
            <a:pPr>
              <a:buFont typeface="Wingdings 3" charset="2"/>
              <a:buChar char=""/>
            </a:pPr>
            <a:r>
              <a:rPr lang="en-US" dirty="0"/>
              <a:t>By being on the river; there is a sense of well being psychologically of the soul; the great respect for mother earth, the water and each other. This is what Indigenous children and youth in care do not receive while in Child Welfare Care. </a:t>
            </a:r>
          </a:p>
          <a:p>
            <a:pPr>
              <a:buFont typeface="Wingdings 3" charset="2"/>
              <a:buChar char=""/>
            </a:pPr>
            <a:endParaRPr lang="en-US" dirty="0"/>
          </a:p>
          <a:p>
            <a:pPr>
              <a:buFont typeface="Wingdings 3" charset="2"/>
              <a:buChar char=""/>
            </a:pPr>
            <a:r>
              <a:rPr lang="en-US" dirty="0"/>
              <a:t>Fraser River sockeye fisheries…</a:t>
            </a:r>
          </a:p>
          <a:p>
            <a:pPr>
              <a:buFont typeface="Wingdings 3" charset="2"/>
              <a:buChar char=""/>
            </a:pPr>
            <a:r>
              <a:rPr lang="en-US" dirty="0"/>
              <a:t>Vicnews.com</a:t>
            </a:r>
          </a:p>
        </p:txBody>
      </p:sp>
      <p:cxnSp>
        <p:nvCxnSpPr>
          <p:cNvPr id="147" name="Straight Connector 146">
            <a:extLst>
              <a:ext uri="{FF2B5EF4-FFF2-40B4-BE49-F238E27FC236}">
                <a16:creationId xmlns:a16="http://schemas.microsoft.com/office/drawing/2014/main" id="{64FA5DFF-7FE6-4855-84E6-DFA78EE978B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49" name="Straight Connector 148">
            <a:extLst>
              <a:ext uri="{FF2B5EF4-FFF2-40B4-BE49-F238E27FC236}">
                <a16:creationId xmlns:a16="http://schemas.microsoft.com/office/drawing/2014/main" id="{2AFD8CBA-54A3-4363-991B-B9C631BBFA7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51" name="Rectangle 23">
            <a:extLst>
              <a:ext uri="{FF2B5EF4-FFF2-40B4-BE49-F238E27FC236}">
                <a16:creationId xmlns:a16="http://schemas.microsoft.com/office/drawing/2014/main" id="{3F088236-D655-4F88-B238-E16762358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3" name="Rectangle 25">
            <a:extLst>
              <a:ext uri="{FF2B5EF4-FFF2-40B4-BE49-F238E27FC236}">
                <a16:creationId xmlns:a16="http://schemas.microsoft.com/office/drawing/2014/main" id="{3DAC0C92-199E-475C-9390-119A9B027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5" name="Isosceles Triangle 24">
            <a:extLst>
              <a:ext uri="{FF2B5EF4-FFF2-40B4-BE49-F238E27FC236}">
                <a16:creationId xmlns:a16="http://schemas.microsoft.com/office/drawing/2014/main" id="{C4CFB339-0ED8-4FE2-9EF1-6D1375B849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7" name="Rectangle 27">
            <a:extLst>
              <a:ext uri="{FF2B5EF4-FFF2-40B4-BE49-F238E27FC236}">
                <a16:creationId xmlns:a16="http://schemas.microsoft.com/office/drawing/2014/main" id="{31896C80-2069-4431-9C19-83B9137344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9" name="Rectangle 28">
            <a:extLst>
              <a:ext uri="{FF2B5EF4-FFF2-40B4-BE49-F238E27FC236}">
                <a16:creationId xmlns:a16="http://schemas.microsoft.com/office/drawing/2014/main" id="{BF120A21-0841-4823-B0C4-28AEBCEF9B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1" name="Rectangle 29">
            <a:extLst>
              <a:ext uri="{FF2B5EF4-FFF2-40B4-BE49-F238E27FC236}">
                <a16:creationId xmlns:a16="http://schemas.microsoft.com/office/drawing/2014/main" id="{DBB05BAE-BBD3-4289-899F-A6851503C6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3" name="Isosceles Triangle 29">
            <a:extLst>
              <a:ext uri="{FF2B5EF4-FFF2-40B4-BE49-F238E27FC236}">
                <a16:creationId xmlns:a16="http://schemas.microsoft.com/office/drawing/2014/main" id="{9874D11C-36F5-4BBE-A490-019A54E95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176270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75A80-6B21-4167-8B65-200CF09E6D02}"/>
              </a:ext>
            </a:extLst>
          </p:cNvPr>
          <p:cNvSpPr>
            <a:spLocks noGrp="1"/>
          </p:cNvSpPr>
          <p:nvPr>
            <p:ph type="title"/>
          </p:nvPr>
        </p:nvSpPr>
        <p:spPr/>
        <p:txBody>
          <a:bodyPr>
            <a:normAutofit fontScale="90000"/>
          </a:bodyPr>
          <a:lstStyle/>
          <a:p>
            <a:r>
              <a:rPr lang="en-CA" dirty="0">
                <a:solidFill>
                  <a:schemeClr val="tx1"/>
                </a:solidFill>
              </a:rPr>
              <a:t>RECOMMENDATIONS</a:t>
            </a:r>
            <a:br>
              <a:rPr lang="en-CA" dirty="0">
                <a:solidFill>
                  <a:schemeClr val="tx1"/>
                </a:solidFill>
              </a:rPr>
            </a:br>
            <a:br>
              <a:rPr lang="en-CA" dirty="0">
                <a:solidFill>
                  <a:schemeClr val="tx1"/>
                </a:solidFill>
              </a:rPr>
            </a:br>
            <a:br>
              <a:rPr lang="en-CA" dirty="0">
                <a:solidFill>
                  <a:schemeClr val="tx1"/>
                </a:solidFill>
              </a:rPr>
            </a:br>
            <a:r>
              <a:rPr lang="en-CA" dirty="0">
                <a:solidFill>
                  <a:schemeClr val="tx1"/>
                </a:solidFill>
              </a:rPr>
              <a:t>1. That Delegated First Nations funding be acknowledged and distributed </a:t>
            </a:r>
            <a:r>
              <a:rPr lang="en-CA" dirty="0" err="1">
                <a:solidFill>
                  <a:schemeClr val="tx1"/>
                </a:solidFill>
              </a:rPr>
              <a:t>efficienty</a:t>
            </a:r>
            <a:r>
              <a:rPr lang="en-CA" dirty="0">
                <a:solidFill>
                  <a:schemeClr val="tx1"/>
                </a:solidFill>
              </a:rPr>
              <a:t>, effectively and equally.</a:t>
            </a:r>
            <a:br>
              <a:rPr lang="en-CA" dirty="0">
                <a:solidFill>
                  <a:schemeClr val="tx1"/>
                </a:solidFill>
              </a:rPr>
            </a:br>
            <a:r>
              <a:rPr lang="en-CA" dirty="0">
                <a:solidFill>
                  <a:schemeClr val="tx1"/>
                </a:solidFill>
              </a:rPr>
              <a:t>2.Collaboration between Child Welfare and Delegated First Nations in the best interest of Indigenous children and youth.</a:t>
            </a:r>
            <a:br>
              <a:rPr lang="en-CA" dirty="0">
                <a:solidFill>
                  <a:schemeClr val="tx1"/>
                </a:solidFill>
              </a:rPr>
            </a:br>
            <a:r>
              <a:rPr lang="en-CA" dirty="0">
                <a:solidFill>
                  <a:schemeClr val="tx1"/>
                </a:solidFill>
              </a:rPr>
              <a:t>3. The equity funding be dealt with Attorney General, Minister of Justice, and Solicitor General with First Nations Delegated Auth.</a:t>
            </a:r>
            <a:br>
              <a:rPr lang="en-CA" dirty="0"/>
            </a:br>
            <a:endParaRPr lang="en-CA" dirty="0"/>
          </a:p>
        </p:txBody>
      </p:sp>
    </p:spTree>
    <p:extLst>
      <p:ext uri="{BB962C8B-B14F-4D97-AF65-F5344CB8AC3E}">
        <p14:creationId xmlns:p14="http://schemas.microsoft.com/office/powerpoint/2010/main" val="1440885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BF36-DDC9-4E48-9070-74F007BD80F1}"/>
              </a:ext>
            </a:extLst>
          </p:cNvPr>
          <p:cNvSpPr>
            <a:spLocks noGrp="1"/>
          </p:cNvSpPr>
          <p:nvPr>
            <p:ph type="title"/>
          </p:nvPr>
        </p:nvSpPr>
        <p:spPr/>
        <p:txBody>
          <a:bodyPr>
            <a:normAutofit fontScale="90000"/>
          </a:bodyPr>
          <a:lstStyle/>
          <a:p>
            <a:r>
              <a:rPr lang="en-CA" dirty="0">
                <a:solidFill>
                  <a:schemeClr val="tx1"/>
                </a:solidFill>
              </a:rPr>
              <a:t>CONCLUSION</a:t>
            </a:r>
            <a:br>
              <a:rPr lang="en-CA" dirty="0">
                <a:solidFill>
                  <a:schemeClr val="tx1"/>
                </a:solidFill>
              </a:rPr>
            </a:br>
            <a:br>
              <a:rPr lang="en-CA" dirty="0">
                <a:solidFill>
                  <a:schemeClr val="tx1"/>
                </a:solidFill>
              </a:rPr>
            </a:br>
            <a:r>
              <a:rPr lang="en-CA" dirty="0">
                <a:solidFill>
                  <a:schemeClr val="tx1"/>
                </a:solidFill>
              </a:rPr>
              <a:t>“What is reality,” ask ontology, needs to be dealt with in conjunction, epistemology is the cultural knowledge that works together with ontology. From First Nations perspective, they know how to care for their own children instead of being treated inferior. Instead of being made poor and dependent on the Government. Indigenous children need to be reunified with their culture and feel the axiology of self-identity. </a:t>
            </a:r>
          </a:p>
        </p:txBody>
      </p:sp>
    </p:spTree>
    <p:extLst>
      <p:ext uri="{BB962C8B-B14F-4D97-AF65-F5344CB8AC3E}">
        <p14:creationId xmlns:p14="http://schemas.microsoft.com/office/powerpoint/2010/main" val="26852436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1B16-4F48-4EB2-8849-28DD58DAEA82}"/>
              </a:ext>
            </a:extLst>
          </p:cNvPr>
          <p:cNvSpPr>
            <a:spLocks noGrp="1"/>
          </p:cNvSpPr>
          <p:nvPr>
            <p:ph type="title"/>
          </p:nvPr>
        </p:nvSpPr>
        <p:spPr/>
        <p:txBody>
          <a:bodyPr>
            <a:normAutofit fontScale="90000"/>
          </a:bodyPr>
          <a:lstStyle/>
          <a:p>
            <a:pPr algn="ctr"/>
            <a:r>
              <a:rPr lang="en-CA" dirty="0"/>
              <a:t>Is there any questions?</a:t>
            </a:r>
            <a:br>
              <a:rPr lang="en-CA" dirty="0"/>
            </a:br>
            <a:br>
              <a:rPr lang="en-CA" dirty="0"/>
            </a:br>
            <a:br>
              <a:rPr lang="en-CA" dirty="0"/>
            </a:br>
            <a:r>
              <a:rPr lang="en-CA" dirty="0"/>
              <a:t>Students will be given up to two minutes for their questions, so that all can get their questions answered.</a:t>
            </a:r>
            <a:br>
              <a:rPr lang="en-CA" dirty="0"/>
            </a:br>
            <a:br>
              <a:rPr lang="en-CA" dirty="0"/>
            </a:br>
            <a:r>
              <a:rPr lang="en-CA" dirty="0"/>
              <a:t>Thank you </a:t>
            </a:r>
          </a:p>
        </p:txBody>
      </p:sp>
    </p:spTree>
    <p:extLst>
      <p:ext uri="{BB962C8B-B14F-4D97-AF65-F5344CB8AC3E}">
        <p14:creationId xmlns:p14="http://schemas.microsoft.com/office/powerpoint/2010/main" val="560402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B47B5-7895-4CF5-8A04-1A983954ACD3}"/>
              </a:ext>
            </a:extLst>
          </p:cNvPr>
          <p:cNvSpPr>
            <a:spLocks noGrp="1"/>
          </p:cNvSpPr>
          <p:nvPr>
            <p:ph type="title"/>
          </p:nvPr>
        </p:nvSpPr>
        <p:spPr/>
        <p:txBody>
          <a:bodyPr>
            <a:normAutofit fontScale="90000"/>
          </a:bodyPr>
          <a:lstStyle/>
          <a:p>
            <a:r>
              <a:rPr lang="en-CA" dirty="0"/>
              <a:t>                          </a:t>
            </a:r>
            <a:r>
              <a:rPr lang="en-CA" dirty="0">
                <a:solidFill>
                  <a:schemeClr val="tx1">
                    <a:lumMod val="95000"/>
                    <a:lumOff val="5000"/>
                  </a:schemeClr>
                </a:solidFill>
              </a:rPr>
              <a:t>Introduction</a:t>
            </a:r>
            <a:br>
              <a:rPr lang="en-CA" dirty="0"/>
            </a:br>
            <a:br>
              <a:rPr lang="en-CA" dirty="0"/>
            </a:br>
            <a:br>
              <a:rPr lang="en-CA" dirty="0"/>
            </a:br>
            <a:r>
              <a:rPr lang="en-CA" dirty="0">
                <a:solidFill>
                  <a:schemeClr val="tx1">
                    <a:lumMod val="95000"/>
                    <a:lumOff val="5000"/>
                  </a:schemeClr>
                </a:solidFill>
              </a:rPr>
              <a:t>This presentation is about aged-out Indigenous youth of the Child Welfare System. I will be exploring the concepts of ontology, epistemology, axiology and methodology and how it fits with First Nations perspectives and the impacts of colonialization of “Indian Problem.”</a:t>
            </a:r>
            <a:br>
              <a:rPr lang="en-CA" dirty="0">
                <a:solidFill>
                  <a:schemeClr val="tx1">
                    <a:lumMod val="95000"/>
                    <a:lumOff val="5000"/>
                  </a:schemeClr>
                </a:solidFill>
              </a:rPr>
            </a:br>
            <a:br>
              <a:rPr lang="en-CA" dirty="0">
                <a:solidFill>
                  <a:schemeClr val="tx1">
                    <a:lumMod val="95000"/>
                    <a:lumOff val="5000"/>
                  </a:schemeClr>
                </a:solidFill>
              </a:rPr>
            </a:br>
            <a:br>
              <a:rPr lang="en-CA" dirty="0"/>
            </a:br>
            <a:br>
              <a:rPr lang="en-CA" dirty="0"/>
            </a:br>
            <a:br>
              <a:rPr lang="en-CA" dirty="0"/>
            </a:br>
            <a:br>
              <a:rPr lang="en-CA" dirty="0"/>
            </a:br>
            <a:endParaRPr lang="en-CA" dirty="0"/>
          </a:p>
        </p:txBody>
      </p:sp>
    </p:spTree>
    <p:extLst>
      <p:ext uri="{BB962C8B-B14F-4D97-AF65-F5344CB8AC3E}">
        <p14:creationId xmlns:p14="http://schemas.microsoft.com/office/powerpoint/2010/main" val="2924774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8D6F4-D467-41F9-8C62-F2303239A9CB}"/>
              </a:ext>
            </a:extLst>
          </p:cNvPr>
          <p:cNvSpPr>
            <a:spLocks noGrp="1"/>
          </p:cNvSpPr>
          <p:nvPr>
            <p:ph type="title"/>
          </p:nvPr>
        </p:nvSpPr>
        <p:spPr/>
        <p:txBody>
          <a:bodyPr>
            <a:normAutofit fontScale="90000"/>
          </a:bodyPr>
          <a:lstStyle/>
          <a:p>
            <a:r>
              <a:rPr lang="en-CA" dirty="0">
                <a:solidFill>
                  <a:schemeClr val="tx1"/>
                </a:solidFill>
              </a:rPr>
              <a:t>                    “Indian Problem”</a:t>
            </a:r>
            <a:br>
              <a:rPr lang="en-CA" dirty="0">
                <a:solidFill>
                  <a:schemeClr val="tx1"/>
                </a:solidFill>
              </a:rPr>
            </a:br>
            <a:r>
              <a:rPr lang="en-CA" dirty="0">
                <a:solidFill>
                  <a:schemeClr val="tx1"/>
                </a:solidFill>
              </a:rPr>
              <a:t>                   Historical Context</a:t>
            </a:r>
            <a:br>
              <a:rPr lang="en-CA" dirty="0"/>
            </a:br>
            <a:br>
              <a:rPr lang="en-CA" dirty="0"/>
            </a:br>
            <a:r>
              <a:rPr lang="en-CA" dirty="0">
                <a:solidFill>
                  <a:schemeClr val="tx1"/>
                </a:solidFill>
              </a:rPr>
              <a:t>The definition used are Indigenous, Indian and Aboriginal. I will be mainly be using Indigenous but may use other terms interchangeably. In 1490, the Europeans arrived in Canada and considered the territories of Indian people </a:t>
            </a:r>
            <a:r>
              <a:rPr lang="en-CA" i="1" dirty="0">
                <a:solidFill>
                  <a:schemeClr val="tx1"/>
                </a:solidFill>
              </a:rPr>
              <a:t>Terra Nullius </a:t>
            </a:r>
            <a:r>
              <a:rPr lang="en-CA" dirty="0">
                <a:solidFill>
                  <a:schemeClr val="tx1"/>
                </a:solidFill>
              </a:rPr>
              <a:t>which is “the land is empty and for the taking.” However, Indian people lived on these traditional lands and were considered the  inferior and was the “Indian problem.”</a:t>
            </a:r>
          </a:p>
        </p:txBody>
      </p:sp>
    </p:spTree>
    <p:extLst>
      <p:ext uri="{BB962C8B-B14F-4D97-AF65-F5344CB8AC3E}">
        <p14:creationId xmlns:p14="http://schemas.microsoft.com/office/powerpoint/2010/main" val="2573403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 name="Group 70">
            <a:extLst>
              <a:ext uri="{FF2B5EF4-FFF2-40B4-BE49-F238E27FC236}">
                <a16:creationId xmlns:a16="http://schemas.microsoft.com/office/drawing/2014/main" id="{10BE40E3-5550-4CDD-B4FD-387C33EBF1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72" name="Straight Connector 71">
              <a:extLst>
                <a:ext uri="{FF2B5EF4-FFF2-40B4-BE49-F238E27FC236}">
                  <a16:creationId xmlns:a16="http://schemas.microsoft.com/office/drawing/2014/main" id="{71A6B738-E50C-4653-B343-B9D6A5EA277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498768D6-B28C-40A3-B381-39306F5816D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4" name="Rectangle 23">
              <a:extLst>
                <a:ext uri="{FF2B5EF4-FFF2-40B4-BE49-F238E27FC236}">
                  <a16:creationId xmlns:a16="http://schemas.microsoft.com/office/drawing/2014/main" id="{B27C15B9-7795-4321-AB30-DF1DEF65C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5" name="Rectangle 25">
              <a:extLst>
                <a:ext uri="{FF2B5EF4-FFF2-40B4-BE49-F238E27FC236}">
                  <a16:creationId xmlns:a16="http://schemas.microsoft.com/office/drawing/2014/main" id="{578EC957-1F3F-4C00-B023-C8725C2171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Isosceles Triangle 75">
              <a:extLst>
                <a:ext uri="{FF2B5EF4-FFF2-40B4-BE49-F238E27FC236}">
                  <a16:creationId xmlns:a16="http://schemas.microsoft.com/office/drawing/2014/main" id="{3D642632-BBD5-46D6-A91D-9B2BF68219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Rectangle 27">
              <a:extLst>
                <a:ext uri="{FF2B5EF4-FFF2-40B4-BE49-F238E27FC236}">
                  <a16:creationId xmlns:a16="http://schemas.microsoft.com/office/drawing/2014/main" id="{BF9D518D-AFF5-4DE2-AEE2-0EC15479A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8">
              <a:extLst>
                <a:ext uri="{FF2B5EF4-FFF2-40B4-BE49-F238E27FC236}">
                  <a16:creationId xmlns:a16="http://schemas.microsoft.com/office/drawing/2014/main" id="{14EF979B-B00D-460C-BD56-7EEAFB7E0F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9">
              <a:extLst>
                <a:ext uri="{FF2B5EF4-FFF2-40B4-BE49-F238E27FC236}">
                  <a16:creationId xmlns:a16="http://schemas.microsoft.com/office/drawing/2014/main" id="{3E40F9A1-6B82-400F-9397-26D1D36F1F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Isosceles Triangle 79">
              <a:extLst>
                <a:ext uri="{FF2B5EF4-FFF2-40B4-BE49-F238E27FC236}">
                  <a16:creationId xmlns:a16="http://schemas.microsoft.com/office/drawing/2014/main" id="{2EF7DDF1-FF86-4CA4-B08B-8939557EBD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80">
              <a:extLst>
                <a:ext uri="{FF2B5EF4-FFF2-40B4-BE49-F238E27FC236}">
                  <a16:creationId xmlns:a16="http://schemas.microsoft.com/office/drawing/2014/main" id="{6D7C1F89-72B2-4FDC-B9E2-04F52D5C50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B7A65FF0-494F-41C2-8F3C-7ADF3D95C3E3}"/>
              </a:ext>
            </a:extLst>
          </p:cNvPr>
          <p:cNvSpPr>
            <a:spLocks noGrp="1"/>
          </p:cNvSpPr>
          <p:nvPr>
            <p:ph type="title"/>
          </p:nvPr>
        </p:nvSpPr>
        <p:spPr>
          <a:xfrm>
            <a:off x="677334" y="609600"/>
            <a:ext cx="8596668" cy="1320800"/>
          </a:xfrm>
        </p:spPr>
        <p:txBody>
          <a:bodyPr vert="horz" lIns="91440" tIns="45720" rIns="91440" bIns="45720" rtlCol="0" anchor="t">
            <a:normAutofit/>
          </a:bodyPr>
          <a:lstStyle/>
          <a:p>
            <a:r>
              <a:rPr lang="en-US" sz="3600"/>
              <a:t>INDIAN RESDENTIAL SCHOOLS</a:t>
            </a:r>
          </a:p>
        </p:txBody>
      </p:sp>
      <p:sp>
        <p:nvSpPr>
          <p:cNvPr id="4" name="Text Placeholder 3">
            <a:extLst>
              <a:ext uri="{FF2B5EF4-FFF2-40B4-BE49-F238E27FC236}">
                <a16:creationId xmlns:a16="http://schemas.microsoft.com/office/drawing/2014/main" id="{5D508DEF-AD0C-4539-9CE0-060836098A0C}"/>
              </a:ext>
            </a:extLst>
          </p:cNvPr>
          <p:cNvSpPr>
            <a:spLocks noGrp="1"/>
          </p:cNvSpPr>
          <p:nvPr>
            <p:ph type="body" sz="half" idx="2"/>
          </p:nvPr>
        </p:nvSpPr>
        <p:spPr>
          <a:xfrm>
            <a:off x="6336287" y="2160589"/>
            <a:ext cx="2934714" cy="3880773"/>
          </a:xfrm>
        </p:spPr>
        <p:txBody>
          <a:bodyPr vert="horz" lIns="91440" tIns="45720" rIns="91440" bIns="45720" rtlCol="0">
            <a:normAutofit/>
          </a:bodyPr>
          <a:lstStyle/>
          <a:p>
            <a:pPr>
              <a:buFont typeface="Wingdings 3" charset="2"/>
              <a:buChar char=""/>
            </a:pPr>
            <a:r>
              <a:rPr lang="en-US" sz="1600" dirty="0"/>
              <a:t>Indigenous children were changed from their Indian culture to look like ethnocentric Western mainstream society on the outside but were Indian on the inside psychologically. That is, they thought like an Indian and most times were lost and confused of who they are once they leave the Child Welfare System and Residential School systems</a:t>
            </a:r>
            <a:r>
              <a:rPr lang="en-US" dirty="0"/>
              <a:t>.</a:t>
            </a:r>
          </a:p>
          <a:p>
            <a:pPr>
              <a:buFont typeface="Wingdings 3" charset="2"/>
              <a:buChar char=""/>
            </a:pPr>
            <a:r>
              <a:rPr lang="en-US" dirty="0"/>
              <a:t>Thomas Moore: leaderpost.com </a:t>
            </a:r>
          </a:p>
        </p:txBody>
      </p:sp>
      <p:pic>
        <p:nvPicPr>
          <p:cNvPr id="1026" name="Picture 2" descr="On the left is a boy with long hair wearing traditional indigenous attire. On the right is the same boy with short hair wearing a suit. ">
            <a:extLst>
              <a:ext uri="{FF2B5EF4-FFF2-40B4-BE49-F238E27FC236}">
                <a16:creationId xmlns:a16="http://schemas.microsoft.com/office/drawing/2014/main" id="{E31DCA6F-78F9-44AA-B604-5F95DCAA57CC}"/>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1656" b="1"/>
          <a:stretch/>
        </p:blipFill>
        <p:spPr bwMode="auto">
          <a:xfrm>
            <a:off x="677334" y="2159331"/>
            <a:ext cx="5423429" cy="38823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116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55FEF-5688-4824-ABC7-3660371D5715}"/>
              </a:ext>
            </a:extLst>
          </p:cNvPr>
          <p:cNvSpPr>
            <a:spLocks noGrp="1"/>
          </p:cNvSpPr>
          <p:nvPr>
            <p:ph type="title"/>
          </p:nvPr>
        </p:nvSpPr>
        <p:spPr/>
        <p:txBody>
          <a:bodyPr>
            <a:normAutofit fontScale="90000"/>
          </a:bodyPr>
          <a:lstStyle/>
          <a:p>
            <a:pPr algn="ctr"/>
            <a:r>
              <a:rPr lang="en-CA" dirty="0">
                <a:solidFill>
                  <a:schemeClr val="tx1"/>
                </a:solidFill>
              </a:rPr>
              <a:t>           Historical Context &amp; Literature Review</a:t>
            </a:r>
            <a:br>
              <a:rPr lang="en-CA" dirty="0">
                <a:solidFill>
                  <a:schemeClr val="tx1"/>
                </a:solidFill>
              </a:rPr>
            </a:br>
            <a:r>
              <a:rPr lang="en-CA" dirty="0">
                <a:solidFill>
                  <a:schemeClr val="tx1"/>
                </a:solidFill>
              </a:rPr>
              <a:t>In 1820, the new colonial government was pressured by a flood of British homesteaders who demanded that Indians be moved off the </a:t>
            </a:r>
            <a:r>
              <a:rPr lang="en-CA" i="1" dirty="0">
                <a:solidFill>
                  <a:schemeClr val="tx1"/>
                </a:solidFill>
              </a:rPr>
              <a:t>Terra Nulluis </a:t>
            </a:r>
            <a:r>
              <a:rPr lang="en-CA" dirty="0">
                <a:solidFill>
                  <a:schemeClr val="tx1"/>
                </a:solidFill>
              </a:rPr>
              <a:t>lands to make land available for them. In the best interest of the Indians, the new Canadian colonial gov’t introduced the </a:t>
            </a:r>
            <a:r>
              <a:rPr lang="en-CA" i="1" dirty="0">
                <a:solidFill>
                  <a:schemeClr val="tx1"/>
                </a:solidFill>
              </a:rPr>
              <a:t>Indian Act </a:t>
            </a:r>
            <a:r>
              <a:rPr lang="en-CA" dirty="0">
                <a:solidFill>
                  <a:schemeClr val="tx1"/>
                </a:solidFill>
              </a:rPr>
              <a:t>in 1876. The Indian people and children were made wards of the Crown. Since then, they are the fiduciary responsibility of the colonial government according to the British North America Act. They were moved and relocated onto small inadequate unproductive lands (reserves). </a:t>
            </a:r>
            <a:br>
              <a:rPr lang="en-CA" dirty="0">
                <a:solidFill>
                  <a:schemeClr val="tx1"/>
                </a:solidFill>
              </a:rPr>
            </a:br>
            <a:br>
              <a:rPr lang="en-CA" dirty="0">
                <a:solidFill>
                  <a:schemeClr val="tx1"/>
                </a:solidFill>
              </a:rPr>
            </a:br>
            <a:br>
              <a:rPr lang="en-CA" dirty="0"/>
            </a:br>
            <a:br>
              <a:rPr lang="en-CA" dirty="0"/>
            </a:br>
            <a:br>
              <a:rPr lang="en-CA" dirty="0"/>
            </a:br>
            <a:endParaRPr lang="en-CA" dirty="0"/>
          </a:p>
        </p:txBody>
      </p:sp>
    </p:spTree>
    <p:extLst>
      <p:ext uri="{BB962C8B-B14F-4D97-AF65-F5344CB8AC3E}">
        <p14:creationId xmlns:p14="http://schemas.microsoft.com/office/powerpoint/2010/main" val="112799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A09C8-E16B-4911-B255-B761EC31AF29}"/>
              </a:ext>
            </a:extLst>
          </p:cNvPr>
          <p:cNvSpPr>
            <a:spLocks noGrp="1"/>
          </p:cNvSpPr>
          <p:nvPr>
            <p:ph type="title"/>
          </p:nvPr>
        </p:nvSpPr>
        <p:spPr/>
        <p:txBody>
          <a:bodyPr>
            <a:normAutofit fontScale="90000"/>
          </a:bodyPr>
          <a:lstStyle/>
          <a:p>
            <a:pPr algn="ctr"/>
            <a:r>
              <a:rPr lang="en-CA" dirty="0">
                <a:solidFill>
                  <a:schemeClr val="tx1"/>
                </a:solidFill>
              </a:rPr>
              <a:t>Thematic Analysis</a:t>
            </a:r>
            <a:br>
              <a:rPr lang="en-CA" dirty="0">
                <a:solidFill>
                  <a:schemeClr val="tx1"/>
                </a:solidFill>
              </a:rPr>
            </a:br>
            <a:r>
              <a:rPr lang="en-CA" dirty="0">
                <a:solidFill>
                  <a:schemeClr val="tx1"/>
                </a:solidFill>
              </a:rPr>
              <a:t>Indian people have been oppressed since time immemorial from ethnocentric people who consider their beliefs, values, and ways are superior (Bennett et al. 2005). Due to stringent laws made for Indigenous people through the </a:t>
            </a:r>
            <a:r>
              <a:rPr lang="en-CA" i="1" dirty="0">
                <a:solidFill>
                  <a:schemeClr val="tx1"/>
                </a:solidFill>
              </a:rPr>
              <a:t>Indian Act</a:t>
            </a:r>
            <a:r>
              <a:rPr lang="en-CA" dirty="0">
                <a:solidFill>
                  <a:schemeClr val="tx1"/>
                </a:solidFill>
              </a:rPr>
              <a:t>, Indigenous people are made poor and kept poor on the poorest inadequate strips of lands called Indian reserves (</a:t>
            </a:r>
            <a:r>
              <a:rPr lang="en-CA" dirty="0" err="1">
                <a:solidFill>
                  <a:schemeClr val="tx1"/>
                </a:solidFill>
              </a:rPr>
              <a:t>Wickwire</a:t>
            </a:r>
            <a:r>
              <a:rPr lang="en-CA" dirty="0">
                <a:solidFill>
                  <a:schemeClr val="tx1"/>
                </a:solidFill>
              </a:rPr>
              <a:t>, 2018).  </a:t>
            </a:r>
          </a:p>
        </p:txBody>
      </p:sp>
    </p:spTree>
    <p:extLst>
      <p:ext uri="{BB962C8B-B14F-4D97-AF65-F5344CB8AC3E}">
        <p14:creationId xmlns:p14="http://schemas.microsoft.com/office/powerpoint/2010/main" val="2123104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7467E-F0B2-42C2-BAAD-515AD01A0BED}"/>
              </a:ext>
            </a:extLst>
          </p:cNvPr>
          <p:cNvSpPr>
            <a:spLocks noGrp="1"/>
          </p:cNvSpPr>
          <p:nvPr>
            <p:ph type="title"/>
          </p:nvPr>
        </p:nvSpPr>
        <p:spPr/>
        <p:txBody>
          <a:bodyPr/>
          <a:lstStyle/>
          <a:p>
            <a:r>
              <a:rPr lang="en-CA" dirty="0"/>
              <a:t>THEMATIC ANALYSIS</a:t>
            </a:r>
          </a:p>
        </p:txBody>
      </p:sp>
      <p:sp>
        <p:nvSpPr>
          <p:cNvPr id="3" name="Content Placeholder 2">
            <a:extLst>
              <a:ext uri="{FF2B5EF4-FFF2-40B4-BE49-F238E27FC236}">
                <a16:creationId xmlns:a16="http://schemas.microsoft.com/office/drawing/2014/main" id="{B3B028D2-5391-47EB-BAE5-B538A5BC4EE6}"/>
              </a:ext>
            </a:extLst>
          </p:cNvPr>
          <p:cNvSpPr>
            <a:spLocks noGrp="1"/>
          </p:cNvSpPr>
          <p:nvPr>
            <p:ph sz="half" idx="1"/>
          </p:nvPr>
        </p:nvSpPr>
        <p:spPr/>
        <p:txBody>
          <a:bodyPr>
            <a:normAutofit/>
          </a:bodyPr>
          <a:lstStyle/>
          <a:p>
            <a:r>
              <a:rPr lang="en-CA" sz="2000" u="sng" dirty="0"/>
              <a:t>Foster home shuffling</a:t>
            </a:r>
          </a:p>
          <a:p>
            <a:r>
              <a:rPr lang="en-CA" sz="2000" dirty="0"/>
              <a:t>Indigenous youth are shuffled around to many different homes. They do not attain a firm foundation of a home. They do not bond with non-Indigenous foster parents. In B.C., 11% of Indigenous youth had moved two or more times. Unfortunately, data is not kept of how many moves children make.</a:t>
            </a:r>
          </a:p>
        </p:txBody>
      </p:sp>
      <p:sp>
        <p:nvSpPr>
          <p:cNvPr id="4" name="Content Placeholder 3">
            <a:extLst>
              <a:ext uri="{FF2B5EF4-FFF2-40B4-BE49-F238E27FC236}">
                <a16:creationId xmlns:a16="http://schemas.microsoft.com/office/drawing/2014/main" id="{6054C9E1-1402-40B8-90E3-1F241D10634F}"/>
              </a:ext>
            </a:extLst>
          </p:cNvPr>
          <p:cNvSpPr>
            <a:spLocks noGrp="1"/>
          </p:cNvSpPr>
          <p:nvPr>
            <p:ph sz="half" idx="2"/>
          </p:nvPr>
        </p:nvSpPr>
        <p:spPr/>
        <p:txBody>
          <a:bodyPr>
            <a:noAutofit/>
          </a:bodyPr>
          <a:lstStyle/>
          <a:p>
            <a:r>
              <a:rPr lang="en-CA" sz="2000" u="sng" dirty="0"/>
              <a:t>Language</a:t>
            </a:r>
          </a:p>
          <a:p>
            <a:r>
              <a:rPr lang="en-CA" sz="2000" dirty="0"/>
              <a:t>Language is eroding, especially for Indigenous youth in Child Welfare care. This is not recognised as a priority. Social Workers main interest is finding a foster home placement. </a:t>
            </a:r>
          </a:p>
          <a:p>
            <a:r>
              <a:rPr lang="en-CA" sz="2000" dirty="0"/>
              <a:t>When Indigenous aged out youth exit the Child Welfare system, they are at a complete loss when they return back to the reserves where they originate from &amp; don’t fit in because of loss of language.</a:t>
            </a:r>
          </a:p>
        </p:txBody>
      </p:sp>
    </p:spTree>
    <p:extLst>
      <p:ext uri="{BB962C8B-B14F-4D97-AF65-F5344CB8AC3E}">
        <p14:creationId xmlns:p14="http://schemas.microsoft.com/office/powerpoint/2010/main" val="42222346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05C05-DDD1-4897-AE72-7499D54A0B7F}"/>
              </a:ext>
            </a:extLst>
          </p:cNvPr>
          <p:cNvSpPr>
            <a:spLocks noGrp="1"/>
          </p:cNvSpPr>
          <p:nvPr>
            <p:ph type="title"/>
          </p:nvPr>
        </p:nvSpPr>
        <p:spPr/>
        <p:txBody>
          <a:bodyPr/>
          <a:lstStyle/>
          <a:p>
            <a:r>
              <a:rPr lang="en-CA" dirty="0"/>
              <a:t>Critical Analysis Review</a:t>
            </a:r>
          </a:p>
        </p:txBody>
      </p:sp>
      <p:sp>
        <p:nvSpPr>
          <p:cNvPr id="3" name="Content Placeholder 2">
            <a:extLst>
              <a:ext uri="{FF2B5EF4-FFF2-40B4-BE49-F238E27FC236}">
                <a16:creationId xmlns:a16="http://schemas.microsoft.com/office/drawing/2014/main" id="{D12F8E15-1E82-459C-AB06-8802DE237A37}"/>
              </a:ext>
            </a:extLst>
          </p:cNvPr>
          <p:cNvSpPr>
            <a:spLocks noGrp="1"/>
          </p:cNvSpPr>
          <p:nvPr>
            <p:ph sz="half" idx="1"/>
          </p:nvPr>
        </p:nvSpPr>
        <p:spPr/>
        <p:txBody>
          <a:bodyPr/>
          <a:lstStyle/>
          <a:p>
            <a:r>
              <a:rPr lang="en-CA" u="sng" dirty="0"/>
              <a:t>Theoretical Approach</a:t>
            </a:r>
          </a:p>
          <a:p>
            <a:r>
              <a:rPr lang="en-CA" dirty="0"/>
              <a:t>Is the theory that all human being share knowledge (epistemology), that bases itself on sharing &amp; changing, as reality can be understood to reflect both internal and external ways of cognition. Indigenous youth should be able to ask questions about their biological parents re: experiences with the Child Welfare and Indian Residential Schools.</a:t>
            </a:r>
          </a:p>
        </p:txBody>
      </p:sp>
      <p:sp>
        <p:nvSpPr>
          <p:cNvPr id="4" name="Content Placeholder 3">
            <a:extLst>
              <a:ext uri="{FF2B5EF4-FFF2-40B4-BE49-F238E27FC236}">
                <a16:creationId xmlns:a16="http://schemas.microsoft.com/office/drawing/2014/main" id="{16E83144-F0C7-4BD1-AF93-24C80F2F9278}"/>
              </a:ext>
            </a:extLst>
          </p:cNvPr>
          <p:cNvSpPr>
            <a:spLocks noGrp="1"/>
          </p:cNvSpPr>
          <p:nvPr>
            <p:ph sz="half" idx="2"/>
          </p:nvPr>
        </p:nvSpPr>
        <p:spPr/>
        <p:txBody>
          <a:bodyPr/>
          <a:lstStyle/>
          <a:p>
            <a:r>
              <a:rPr lang="en-CA" dirty="0"/>
              <a:t>Indigenous children are typically placed in non-Indigenous homes.</a:t>
            </a:r>
          </a:p>
          <a:p>
            <a:r>
              <a:rPr lang="en-CA" dirty="0"/>
              <a:t>The colonial government does not place Indigenous children in Indigenous foster homes.</a:t>
            </a:r>
          </a:p>
          <a:p>
            <a:r>
              <a:rPr lang="en-CA" dirty="0"/>
              <a:t>Indigenous children are apprehended because of impoverished state of living such as unclean water &amp; sanitation, inadequate housing and resources on reserves. </a:t>
            </a:r>
          </a:p>
          <a:p>
            <a:endParaRPr lang="en-CA" dirty="0"/>
          </a:p>
          <a:p>
            <a:endParaRPr lang="en-CA" dirty="0"/>
          </a:p>
        </p:txBody>
      </p:sp>
    </p:spTree>
    <p:extLst>
      <p:ext uri="{BB962C8B-B14F-4D97-AF65-F5344CB8AC3E}">
        <p14:creationId xmlns:p14="http://schemas.microsoft.com/office/powerpoint/2010/main" val="2060864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10A14-87D9-44A1-BE73-EFA0FBC2CEEF}"/>
              </a:ext>
            </a:extLst>
          </p:cNvPr>
          <p:cNvSpPr>
            <a:spLocks noGrp="1"/>
          </p:cNvSpPr>
          <p:nvPr>
            <p:ph type="title"/>
          </p:nvPr>
        </p:nvSpPr>
        <p:spPr/>
        <p:txBody>
          <a:bodyPr/>
          <a:lstStyle/>
          <a:p>
            <a:r>
              <a:rPr lang="en-CA" dirty="0">
                <a:solidFill>
                  <a:schemeClr val="tx1"/>
                </a:solidFill>
              </a:rPr>
              <a:t>RESEARCH FINDINGS</a:t>
            </a:r>
            <a:r>
              <a:rPr lang="en-CA" dirty="0"/>
              <a:t>	</a:t>
            </a:r>
          </a:p>
        </p:txBody>
      </p:sp>
      <p:sp>
        <p:nvSpPr>
          <p:cNvPr id="3" name="Content Placeholder 2">
            <a:extLst>
              <a:ext uri="{FF2B5EF4-FFF2-40B4-BE49-F238E27FC236}">
                <a16:creationId xmlns:a16="http://schemas.microsoft.com/office/drawing/2014/main" id="{1B7AA80C-CCFE-46A8-9A6E-6E1F2E0009E7}"/>
              </a:ext>
            </a:extLst>
          </p:cNvPr>
          <p:cNvSpPr>
            <a:spLocks noGrp="1"/>
          </p:cNvSpPr>
          <p:nvPr>
            <p:ph idx="1"/>
          </p:nvPr>
        </p:nvSpPr>
        <p:spPr/>
        <p:txBody>
          <a:bodyPr>
            <a:normAutofit/>
          </a:bodyPr>
          <a:lstStyle/>
          <a:p>
            <a:r>
              <a:rPr lang="en-CA" sz="2000" dirty="0"/>
              <a:t>There is a gross over-representation of Indigenous children in care which represents 48% of all children who have been apprehended and are considered wards (Indians) of the state under the MCFD (Statistics Canada, 2013). </a:t>
            </a:r>
          </a:p>
          <a:p>
            <a:r>
              <a:rPr lang="en-CA" sz="2000" dirty="0"/>
              <a:t>However, research shows that Indigenous parents can look after their own children when they have access to preventative policies, services, and programs.</a:t>
            </a:r>
          </a:p>
          <a:p>
            <a:r>
              <a:rPr lang="en-CA" sz="2000" dirty="0"/>
              <a:t>Indigenous youth who age out need to integrate with their bands to access education and health needs. There are education funds for “Status” Indigenous youth to continue their education and access mental health services and other.</a:t>
            </a:r>
          </a:p>
        </p:txBody>
      </p:sp>
    </p:spTree>
    <p:extLst>
      <p:ext uri="{BB962C8B-B14F-4D97-AF65-F5344CB8AC3E}">
        <p14:creationId xmlns:p14="http://schemas.microsoft.com/office/powerpoint/2010/main" val="115028588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70</TotalTime>
  <Words>1364</Words>
  <Application>Microsoft Office PowerPoint</Application>
  <PresentationFormat>Widescreen</PresentationFormat>
  <Paragraphs>47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Trebuchet MS</vt:lpstr>
      <vt:lpstr>Wingdings 3</vt:lpstr>
      <vt:lpstr>Facet</vt:lpstr>
      <vt:lpstr>Aged-Out Indigenous Children &amp; Youth from the Child Welfare System   </vt:lpstr>
      <vt:lpstr>                          Introduction   This presentation is about aged-out Indigenous youth of the Child Welfare System. I will be exploring the concepts of ontology, epistemology, axiology and methodology and how it fits with First Nations perspectives and the impacts of colonialization of “Indian Problem.”      </vt:lpstr>
      <vt:lpstr>                    “Indian Problem”                    Historical Context  The definition used are Indigenous, Indian and Aboriginal. I will be mainly be using Indigenous but may use other terms interchangeably. In 1490, the Europeans arrived in Canada and considered the territories of Indian people Terra Nullius which is “the land is empty and for the taking.” However, Indian people lived on these traditional lands and were considered the  inferior and was the “Indian problem.”</vt:lpstr>
      <vt:lpstr>INDIAN RESDENTIAL SCHOOLS</vt:lpstr>
      <vt:lpstr>           Historical Context &amp; Literature Review In 1820, the new colonial government was pressured by a flood of British homesteaders who demanded that Indians be moved off the Terra Nulluis lands to make land available for them. In the best interest of the Indians, the new Canadian colonial gov’t introduced the Indian Act in 1876. The Indian people and children were made wards of the Crown. Since then, they are the fiduciary responsibility of the colonial government according to the British North America Act. They were moved and relocated onto small inadequate unproductive lands (reserves).      </vt:lpstr>
      <vt:lpstr>Thematic Analysis Indian people have been oppressed since time immemorial from ethnocentric people who consider their beliefs, values, and ways are superior (Bennett et al. 2005). Due to stringent laws made for Indigenous people through the Indian Act, Indigenous people are made poor and kept poor on the poorest inadequate strips of lands called Indian reserves (Wickwire, 2018).  </vt:lpstr>
      <vt:lpstr>THEMATIC ANALYSIS</vt:lpstr>
      <vt:lpstr>Critical Analysis Review</vt:lpstr>
      <vt:lpstr>RESEARCH FINDINGS </vt:lpstr>
      <vt:lpstr>WHAT SOCIAL WORKERS KNOW   Most social workers know that Indigenous parents and grandparents had attended Indian Residential Schools. After all, it was the Canadian Association of Social Workers and the Canadian Welfare Council that persuaded the colonial government that “Indian children were neglected deserved the same care as white children.” </vt:lpstr>
      <vt:lpstr>Gaps about Indigenous Youth</vt:lpstr>
      <vt:lpstr>Further research needed: Questions to ponder:  Why is Indigenous homes not considered and recruited? Why is the age-old tradition of customary adoption not considered on Indian reserves?  Why is First Nations Delegated Organizations underfunded? Why is history of Indian Res. Schools kept quiet from Indigenous children in care? </vt:lpstr>
      <vt:lpstr>Reunification and Cultural Identity</vt:lpstr>
      <vt:lpstr>Dipnet fishing on the Fraser River</vt:lpstr>
      <vt:lpstr>RECOMMENDATIONS   1. That Delegated First Nations funding be acknowledged and distributed efficienty, effectively and equally. 2.Collaboration between Child Welfare and Delegated First Nations in the best interest of Indigenous children and youth. 3. The equity funding be dealt with Attorney General, Minister of Justice, and Solicitor General with First Nations Delegated Auth. </vt:lpstr>
      <vt:lpstr>CONCLUSION  “What is reality,” ask ontology, needs to be dealt with in conjunction, epistemology is the cultural knowledge that works together with ontology. From First Nations perspective, they know how to care for their own children instead of being treated inferior. Instead of being made poor and dependent on the Government. Indigenous children need to be reunified with their culture and feel the axiology of self-identity. </vt:lpstr>
      <vt:lpstr>Is there any questions?   Students will be given up to two minutes for their questions, so that all can get their questions answered.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Aged-Out Indigenous Children &amp; Youth from the Child Welfare System</dc:title>
  <dc:creator>Shawn Swakum</dc:creator>
  <cp:lastModifiedBy>Shawn Swakum</cp:lastModifiedBy>
  <cp:revision>7</cp:revision>
  <dcterms:created xsi:type="dcterms:W3CDTF">2020-11-26T22:49:09Z</dcterms:created>
  <dcterms:modified xsi:type="dcterms:W3CDTF">2020-12-10T03:28:15Z</dcterms:modified>
</cp:coreProperties>
</file>